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Graphs!PivotTable1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453721863236925"/>
          <c:y val="0.13501050686421207"/>
          <c:w val="0.65599627513839198"/>
          <c:h val="0.630957519198988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Graphs'!$B$3:$B$4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Graphs'!$B$5:$B$14</c:f>
              <c:numCache>
                <c:formatCode>[$R-431]\ #,##0</c:formatCode>
                <c:ptCount val="9"/>
                <c:pt idx="0">
                  <c:v>25844.75</c:v>
                </c:pt>
                <c:pt idx="1">
                  <c:v>5457</c:v>
                </c:pt>
                <c:pt idx="2">
                  <c:v>60560.299999999806</c:v>
                </c:pt>
                <c:pt idx="3">
                  <c:v>10219.199999999997</c:v>
                </c:pt>
                <c:pt idx="4">
                  <c:v>17822.75</c:v>
                </c:pt>
                <c:pt idx="5">
                  <c:v>1191.999999999995</c:v>
                </c:pt>
                <c:pt idx="6">
                  <c:v>3193.9999999999927</c:v>
                </c:pt>
                <c:pt idx="7">
                  <c:v>1089.7100000000005</c:v>
                </c:pt>
                <c:pt idx="8">
                  <c:v>45892.699999999924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C3-4599-8320-A5B7661B59FF}"/>
            </c:ext>
          </c:extLst>
        </c:ser>
        <c:ser>
          <c:idx val="1"/>
          <c:order val="1"/>
          <c:tx>
            <c:strRef>
              <c:f>'Pivot Table and Graphs'!$C$3:$C$4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Graphs'!$C$5:$C$14</c:f>
              <c:numCache>
                <c:formatCode>[$R-431]\ #,##0</c:formatCode>
                <c:ptCount val="9"/>
                <c:pt idx="0">
                  <c:v>27187.95</c:v>
                </c:pt>
                <c:pt idx="1">
                  <c:v>1942</c:v>
                </c:pt>
                <c:pt idx="2">
                  <c:v>60881.349999999322</c:v>
                </c:pt>
                <c:pt idx="3">
                  <c:v>15485.100000000009</c:v>
                </c:pt>
                <c:pt idx="4">
                  <c:v>15653</c:v>
                </c:pt>
                <c:pt idx="5">
                  <c:v>1895.9999999999827</c:v>
                </c:pt>
                <c:pt idx="6">
                  <c:v>4461.3499999999749</c:v>
                </c:pt>
                <c:pt idx="7">
                  <c:v>1698.7699999999973</c:v>
                </c:pt>
                <c:pt idx="8">
                  <c:v>43000.149999999849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4C3-4599-8320-A5B7661B59FF}"/>
            </c:ext>
          </c:extLst>
        </c:ser>
        <c:ser>
          <c:idx val="2"/>
          <c:order val="2"/>
          <c:tx>
            <c:strRef>
              <c:f>'Pivot Table and Graphs'!$D$3:$D$4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Graphs'!$D$5:$D$14</c:f>
              <c:numCache>
                <c:formatCode>[$R-431]\ #,##0</c:formatCode>
                <c:ptCount val="9"/>
                <c:pt idx="0">
                  <c:v>27931.440000000017</c:v>
                </c:pt>
                <c:pt idx="1">
                  <c:v>5838</c:v>
                </c:pt>
                <c:pt idx="2">
                  <c:v>55187.649999999448</c:v>
                </c:pt>
                <c:pt idx="3">
                  <c:v>11140.95</c:v>
                </c:pt>
                <c:pt idx="4">
                  <c:v>14103</c:v>
                </c:pt>
                <c:pt idx="5">
                  <c:v>2343.999999999995</c:v>
                </c:pt>
                <c:pt idx="6">
                  <c:v>3558.2499999999891</c:v>
                </c:pt>
                <c:pt idx="7">
                  <c:v>1619.1599999999996</c:v>
                </c:pt>
                <c:pt idx="8">
                  <c:v>39142.499999999898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4C3-4599-8320-A5B7661B59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74312591"/>
        <c:axId val="674315951"/>
      </c:barChart>
      <c:catAx>
        <c:axId val="674312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315951"/>
        <c:crosses val="autoZero"/>
        <c:auto val="1"/>
        <c:lblAlgn val="ctr"/>
        <c:lblOffset val="100"/>
        <c:noMultiLvlLbl val="0"/>
      </c:catAx>
      <c:valAx>
        <c:axId val="67431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312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Graphs!PivotTable5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3337514345569741E-2"/>
          <c:y val="0.11127080491463917"/>
          <c:w val="0.71757117651880387"/>
          <c:h val="0.7018873484853441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Graphs'!$B$38:$B$39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Graphs'!$B$40:$B$46</c:f>
              <c:numCache>
                <c:formatCode>[$R-431]\ #,##0.0</c:formatCode>
                <c:ptCount val="6"/>
                <c:pt idx="0">
                  <c:v>27686</c:v>
                </c:pt>
                <c:pt idx="1">
                  <c:v>25440</c:v>
                </c:pt>
                <c:pt idx="2">
                  <c:v>33262</c:v>
                </c:pt>
                <c:pt idx="3">
                  <c:v>39893</c:v>
                </c:pt>
                <c:pt idx="4">
                  <c:v>52918</c:v>
                </c:pt>
                <c:pt idx="5">
                  <c:v>55573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B7-484B-B048-5EE6B2C43AA8}"/>
            </c:ext>
          </c:extLst>
        </c:ser>
        <c:ser>
          <c:idx val="1"/>
          <c:order val="1"/>
          <c:tx>
            <c:strRef>
              <c:f>'Pivot Table and Graphs'!$C$38:$C$39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Graphs'!$C$40:$C$46</c:f>
              <c:numCache>
                <c:formatCode>[$R-431]\ #,##0.0</c:formatCode>
                <c:ptCount val="6"/>
                <c:pt idx="0">
                  <c:v>28188</c:v>
                </c:pt>
                <c:pt idx="1">
                  <c:v>26070</c:v>
                </c:pt>
                <c:pt idx="2">
                  <c:v>33519</c:v>
                </c:pt>
                <c:pt idx="3">
                  <c:v>40728</c:v>
                </c:pt>
                <c:pt idx="4">
                  <c:v>53069</c:v>
                </c:pt>
                <c:pt idx="5">
                  <c:v>57436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B7-484B-B048-5EE6B2C43AA8}"/>
            </c:ext>
          </c:extLst>
        </c:ser>
        <c:ser>
          <c:idx val="2"/>
          <c:order val="2"/>
          <c:tx>
            <c:strRef>
              <c:f>'Pivot Table and Graphs'!$D$38:$D$39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Graphs'!$D$40:$D$46</c:f>
              <c:numCache>
                <c:formatCode>[$R-431]\ #,##0.0</c:formatCode>
                <c:ptCount val="6"/>
                <c:pt idx="0">
                  <c:v>26909</c:v>
                </c:pt>
                <c:pt idx="1">
                  <c:v>25622</c:v>
                </c:pt>
                <c:pt idx="2">
                  <c:v>33256</c:v>
                </c:pt>
                <c:pt idx="3">
                  <c:v>39580</c:v>
                </c:pt>
                <c:pt idx="4">
                  <c:v>52186</c:v>
                </c:pt>
                <c:pt idx="5">
                  <c:v>54924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2B7-484B-B048-5EE6B2C43AA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68812639"/>
        <c:axId val="868815519"/>
      </c:barChart>
      <c:catAx>
        <c:axId val="868812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8815519"/>
        <c:crosses val="autoZero"/>
        <c:auto val="1"/>
        <c:lblAlgn val="ctr"/>
        <c:lblOffset val="100"/>
        <c:noMultiLvlLbl val="0"/>
      </c:catAx>
      <c:valAx>
        <c:axId val="868815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8812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Graphs!PivotTable3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588505976063394"/>
          <c:y val="0.12923337798524101"/>
          <c:w val="0.68318567635185956"/>
          <c:h val="0.5314528669809690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Graphs'!$B$20:$B$21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Graphs'!$B$22:$B$34</c:f>
              <c:numCache>
                <c:formatCode>[$R-431]\ #,##0</c:formatCode>
                <c:ptCount val="8"/>
                <c:pt idx="0">
                  <c:v>45505</c:v>
                </c:pt>
                <c:pt idx="1">
                  <c:v>17772</c:v>
                </c:pt>
                <c:pt idx="2">
                  <c:v>47319</c:v>
                </c:pt>
                <c:pt idx="3">
                  <c:v>18328</c:v>
                </c:pt>
                <c:pt idx="4">
                  <c:v>76572</c:v>
                </c:pt>
                <c:pt idx="5">
                  <c:v>29276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83-47D5-BBAE-082930C358DF}"/>
            </c:ext>
          </c:extLst>
        </c:ser>
        <c:ser>
          <c:idx val="1"/>
          <c:order val="1"/>
          <c:tx>
            <c:strRef>
              <c:f>'Pivot Table and Graphs'!$C$20:$C$21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Graphs'!$C$22:$C$34</c:f>
              <c:numCache>
                <c:formatCode>[$R-431]\ #,##0</c:formatCode>
                <c:ptCount val="8"/>
                <c:pt idx="0">
                  <c:v>34501</c:v>
                </c:pt>
                <c:pt idx="1">
                  <c:v>13230</c:v>
                </c:pt>
                <c:pt idx="2">
                  <c:v>34510</c:v>
                </c:pt>
                <c:pt idx="3">
                  <c:v>13612</c:v>
                </c:pt>
                <c:pt idx="4">
                  <c:v>101062</c:v>
                </c:pt>
                <c:pt idx="5">
                  <c:v>39395</c:v>
                </c:pt>
                <c:pt idx="6">
                  <c:v>1934</c:v>
                </c:pt>
                <c:pt idx="7">
                  <c:v>766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383-47D5-BBAE-082930C358DF}"/>
            </c:ext>
          </c:extLst>
        </c:ser>
        <c:ser>
          <c:idx val="2"/>
          <c:order val="2"/>
          <c:tx>
            <c:strRef>
              <c:f>'Pivot Table and Graphs'!$D$20:$D$21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Graphs'!$D$22:$D$34</c:f>
              <c:numCache>
                <c:formatCode>[$R-431]\ #,##0</c:formatCode>
                <c:ptCount val="8"/>
                <c:pt idx="0">
                  <c:v>39252</c:v>
                </c:pt>
                <c:pt idx="1">
                  <c:v>15643</c:v>
                </c:pt>
                <c:pt idx="2">
                  <c:v>23428</c:v>
                </c:pt>
                <c:pt idx="3">
                  <c:v>8872</c:v>
                </c:pt>
                <c:pt idx="4">
                  <c:v>104579</c:v>
                </c:pt>
                <c:pt idx="5">
                  <c:v>40402</c:v>
                </c:pt>
                <c:pt idx="6">
                  <c:v>226</c:v>
                </c:pt>
                <c:pt idx="7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383-47D5-BBAE-082930C358D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8512607"/>
        <c:axId val="838501087"/>
      </c:barChart>
      <c:catAx>
        <c:axId val="838512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8501087"/>
        <c:crosses val="autoZero"/>
        <c:auto val="1"/>
        <c:lblAlgn val="ctr"/>
        <c:lblOffset val="100"/>
        <c:noMultiLvlLbl val="0"/>
      </c:catAx>
      <c:valAx>
        <c:axId val="838501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8512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289558103482675"/>
          <c:y val="0.42277646171207894"/>
          <c:w val="0.15012173252099145"/>
          <c:h val="0.26453464023452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0.45065</cdr:x>
      <cdr:y>0.38805</cdr:y>
    </cdr:from>
    <cdr:to>
      <cdr:x>0.54935</cdr:x>
      <cdr:y>0.61195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BB8668A4-CCD0-467F-D8FB-514E07E211DF}"/>
            </a:ext>
          </a:extLst>
        </cdr:cNvPr>
        <cdr:cNvSpPr txBox="1"/>
      </cdr:nvSpPr>
      <cdr:spPr>
        <a:xfrm xmlns:a="http://schemas.openxmlformats.org/drawingml/2006/main">
          <a:off x="4175449" y="1584746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0.03644</cdr:x>
      <cdr:y>0.0259</cdr:y>
    </cdr:from>
    <cdr:to>
      <cdr:x>0.21299</cdr:x>
      <cdr:y>0.09301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4262F498-BAF1-E390-AF35-35B61CFB81BA}"/>
            </a:ext>
          </a:extLst>
        </cdr:cNvPr>
        <cdr:cNvSpPr txBox="1"/>
      </cdr:nvSpPr>
      <cdr:spPr>
        <a:xfrm xmlns:a="http://schemas.openxmlformats.org/drawingml/2006/main">
          <a:off x="348592" y="105760"/>
          <a:ext cx="1688803" cy="2741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kern="1200" dirty="0"/>
            <a:t>SUM OF REVENUE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0.03236</cdr:x>
      <cdr:y>0.8881</cdr:y>
    </cdr:from>
    <cdr:to>
      <cdr:x>0.2429</cdr:x>
      <cdr:y>1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AD58E5C8-F001-5A14-DDC8-AB7818455413}"/>
            </a:ext>
          </a:extLst>
        </cdr:cNvPr>
        <cdr:cNvSpPr txBox="1"/>
      </cdr:nvSpPr>
      <cdr:spPr>
        <a:xfrm xmlns:a="http://schemas.openxmlformats.org/drawingml/2006/main">
          <a:off x="299824" y="3626912"/>
          <a:ext cx="1950720" cy="4569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kern="1200" dirty="0"/>
            <a:t>PRODUCT_CATEGORY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0.83975</cdr:x>
      <cdr:y>0.3172</cdr:y>
    </cdr:from>
    <cdr:to>
      <cdr:x>1</cdr:x>
      <cdr:y>0.41163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81DB34DB-0CE0-2C12-B890-CC7D04DC6812}"/>
            </a:ext>
          </a:extLst>
        </cdr:cNvPr>
        <cdr:cNvSpPr txBox="1"/>
      </cdr:nvSpPr>
      <cdr:spPr>
        <a:xfrm xmlns:a="http://schemas.openxmlformats.org/drawingml/2006/main">
          <a:off x="8032817" y="1295400"/>
          <a:ext cx="1532927" cy="3856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0.00473</cdr:y>
    </cdr:from>
    <cdr:to>
      <cdr:x>0.19834</cdr:x>
      <cdr:y>0.07884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0" y="20941"/>
          <a:ext cx="1759208" cy="32843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kern="1200" dirty="0"/>
            <a:t>SUM OF REVENUE</a:t>
          </a:r>
        </a:p>
      </cdr:txBody>
    </cdr:sp>
  </cdr:relSizeAnchor>
  <cdr:relSizeAnchor xmlns:cdr="http://schemas.openxmlformats.org/drawingml/2006/chartDrawing">
    <cdr:from>
      <cdr:x>0.30753</cdr:x>
      <cdr:y>0.90282</cdr:y>
    </cdr:from>
    <cdr:to>
      <cdr:x>0.53946</cdr:x>
      <cdr:y>0.99682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2727641" y="4001006"/>
          <a:ext cx="2057097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kern="1200" dirty="0"/>
            <a:t>MONTH_NAME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0.80166</cdr:x>
      <cdr:y>0.33859</cdr:y>
    </cdr:from>
    <cdr:to>
      <cdr:x>1</cdr:x>
      <cdr:y>0.43258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7110255" y="1500507"/>
          <a:ext cx="1759208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0.06398</cdr:x>
      <cdr:y>0.02781</cdr:y>
    </cdr:from>
    <cdr:to>
      <cdr:x>0.26722</cdr:x>
      <cdr:y>0.12725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A15FEF80-2048-D766-FB51-4B0D9F617311}"/>
            </a:ext>
          </a:extLst>
        </cdr:cNvPr>
        <cdr:cNvSpPr txBox="1"/>
      </cdr:nvSpPr>
      <cdr:spPr>
        <a:xfrm xmlns:a="http://schemas.openxmlformats.org/drawingml/2006/main">
          <a:off x="527698" y="116529"/>
          <a:ext cx="1676400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SUM OF REVENUE</a:t>
          </a:r>
        </a:p>
      </cdr:txBody>
    </cdr:sp>
  </cdr:relSizeAnchor>
  <cdr:relSizeAnchor xmlns:cdr="http://schemas.openxmlformats.org/drawingml/2006/chartDrawing">
    <cdr:from>
      <cdr:x>0.10463</cdr:x>
      <cdr:y>0.85964</cdr:y>
    </cdr:from>
    <cdr:to>
      <cdr:x>0.31033</cdr:x>
      <cdr:y>0.94646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D8D0FD6D-7E78-7509-02E1-9C184827A192}"/>
            </a:ext>
          </a:extLst>
        </cdr:cNvPr>
        <cdr:cNvSpPr txBox="1"/>
      </cdr:nvSpPr>
      <cdr:spPr>
        <a:xfrm xmlns:a="http://schemas.openxmlformats.org/drawingml/2006/main">
          <a:off x="862978" y="3601408"/>
          <a:ext cx="1696720" cy="36372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TIME_BUCKET</a:t>
          </a:r>
        </a:p>
      </cdr:txBody>
    </cdr:sp>
  </cdr:relSizeAnchor>
  <cdr:relSizeAnchor xmlns:cdr="http://schemas.openxmlformats.org/drawingml/2006/chartDrawing">
    <cdr:from>
      <cdr:x>0.45445</cdr:x>
      <cdr:y>0.86691</cdr:y>
    </cdr:from>
    <cdr:to>
      <cdr:x>0.70696</cdr:x>
      <cdr:y>0.94646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59A9FAB8-FE3B-64D0-CF09-34B4C0387B6F}"/>
            </a:ext>
          </a:extLst>
        </cdr:cNvPr>
        <cdr:cNvSpPr txBox="1"/>
      </cdr:nvSpPr>
      <cdr:spPr>
        <a:xfrm xmlns:a="http://schemas.openxmlformats.org/drawingml/2006/main">
          <a:off x="3748418" y="3631888"/>
          <a:ext cx="2082800" cy="33324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DAY_CLASSIFICATION</a:t>
          </a:r>
        </a:p>
      </cdr:txBody>
    </cdr:sp>
  </cdr:relSizeAnchor>
  <cdr:relSizeAnchor xmlns:cdr="http://schemas.openxmlformats.org/drawingml/2006/chartDrawing">
    <cdr:from>
      <cdr:x>0.8345</cdr:x>
      <cdr:y>0.34479</cdr:y>
    </cdr:from>
    <cdr:to>
      <cdr:x>1</cdr:x>
      <cdr:y>0.43039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65BFE521-A6F6-9415-55E0-5667CC002EA7}"/>
            </a:ext>
          </a:extLst>
        </cdr:cNvPr>
        <cdr:cNvSpPr txBox="1"/>
      </cdr:nvSpPr>
      <cdr:spPr>
        <a:xfrm xmlns:a="http://schemas.openxmlformats.org/drawingml/2006/main">
          <a:off x="7223138" y="1444482"/>
          <a:ext cx="1432560" cy="35860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media/image1.jp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2885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7207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8418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885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1793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6891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8819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2466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99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542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6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1A6C0-162C-4954-B50C-D6B0EA35E61F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28C1CA2-F4FD-4554-9F8B-DBF8AC0D975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204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ngall.com/coffee-mug-png/download/4583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E68D9-B4B3-ECAF-2151-D448D4DDF1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E50337-0523-6CDC-7F00-0E01706630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web of dots connected">
            <a:extLst>
              <a:ext uri="{FF2B5EF4-FFF2-40B4-BE49-F238E27FC236}">
                <a16:creationId xmlns:a16="http://schemas.microsoft.com/office/drawing/2014/main" id="{2DA5F12B-1F17-4271-2D85-E8DA42EFDF7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003" r="442" b="1"/>
          <a:stretch>
            <a:fillRect/>
          </a:stretch>
        </p:blipFill>
        <p:spPr>
          <a:xfrm>
            <a:off x="-158620" y="123773"/>
            <a:ext cx="12192000" cy="6857985"/>
          </a:xfrm>
          <a:prstGeom prst="rect">
            <a:avLst/>
          </a:prstGeom>
        </p:spPr>
      </p:pic>
      <p:pic>
        <p:nvPicPr>
          <p:cNvPr id="7" name="Picture 6" descr="A web of dots connected">
            <a:extLst>
              <a:ext uri="{FF2B5EF4-FFF2-40B4-BE49-F238E27FC236}">
                <a16:creationId xmlns:a16="http://schemas.microsoft.com/office/drawing/2014/main" id="{BE6502D9-BC9B-6801-5834-F2AA97170CE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003" r="442" b="1"/>
          <a:stretch>
            <a:fillRect/>
          </a:stretch>
        </p:blipFill>
        <p:spPr>
          <a:xfrm>
            <a:off x="158620" y="0"/>
            <a:ext cx="12192000" cy="6857985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1853EB2-C43A-C779-1271-244F89823C36}"/>
              </a:ext>
            </a:extLst>
          </p:cNvPr>
          <p:cNvSpPr txBox="1">
            <a:spLocks/>
          </p:cNvSpPr>
          <p:nvPr/>
        </p:nvSpPr>
        <p:spPr>
          <a:xfrm>
            <a:off x="695510" y="235443"/>
            <a:ext cx="10613191" cy="9588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u="sng"/>
              <a:t>Bright coffee shopAnalysis Presantation</a:t>
            </a:r>
            <a:endParaRPr lang="en-US" sz="3600" u="sng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CC1975-8E5D-939F-0150-DADBFC6AAD7F}"/>
              </a:ext>
            </a:extLst>
          </p:cNvPr>
          <p:cNvSpPr txBox="1"/>
          <p:nvPr/>
        </p:nvSpPr>
        <p:spPr>
          <a:xfrm>
            <a:off x="4653775" y="1009653"/>
            <a:ext cx="515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Subtitle</a:t>
            </a:r>
            <a:r>
              <a:rPr lang="en-US" dirty="0"/>
              <a:t>: Data-Driven Insights for Revenue Growth</a:t>
            </a:r>
          </a:p>
        </p:txBody>
      </p:sp>
      <p:pic>
        <p:nvPicPr>
          <p:cNvPr id="4" name="Picture 3" descr="A white cup with brown foam on top&#10;&#10;AI-generated content may be incorrect.">
            <a:extLst>
              <a:ext uri="{FF2B5EF4-FFF2-40B4-BE49-F238E27FC236}">
                <a16:creationId xmlns:a16="http://schemas.microsoft.com/office/drawing/2014/main" id="{C3557907-25B7-A1E6-EFF7-E0D80C4B4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373555" y="3667287"/>
            <a:ext cx="1714286" cy="1714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87AC10-3779-57F5-8AB9-6BC9E9D6BD07}"/>
              </a:ext>
            </a:extLst>
          </p:cNvPr>
          <p:cNvSpPr txBox="1"/>
          <p:nvPr/>
        </p:nvSpPr>
        <p:spPr>
          <a:xfrm>
            <a:off x="410547" y="5807941"/>
            <a:ext cx="4114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Junior Data Analyst: Vinoliah Makamu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D4D4E49B-430F-E7F9-325A-403318DDC545}"/>
              </a:ext>
            </a:extLst>
          </p:cNvPr>
          <p:cNvSpPr txBox="1">
            <a:spLocks/>
          </p:cNvSpPr>
          <p:nvPr/>
        </p:nvSpPr>
        <p:spPr>
          <a:xfrm>
            <a:off x="158620" y="6163708"/>
            <a:ext cx="1927735" cy="3321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/>
              <a:t>2025/09/030</a:t>
            </a:r>
          </a:p>
        </p:txBody>
      </p:sp>
    </p:spTree>
    <p:extLst>
      <p:ext uri="{BB962C8B-B14F-4D97-AF65-F5344CB8AC3E}">
        <p14:creationId xmlns:p14="http://schemas.microsoft.com/office/powerpoint/2010/main" val="3081573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A16CF91-3E03-C463-66F0-0363A3C7B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u="sng" dirty="0"/>
              <a:t>INTRODUCTION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388E5A6-6361-01E5-D499-93EF8D0AE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063616"/>
          </a:xfrm>
        </p:spPr>
        <p:txBody>
          <a:bodyPr>
            <a:normAutofit fontScale="77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4000" dirty="0"/>
              <a:t>Dataset - Daily transactional data from Bright Coffee Shop</a:t>
            </a:r>
          </a:p>
          <a:p>
            <a:pPr marL="0" indent="0">
              <a:buNone/>
            </a:pPr>
            <a:endParaRPr lang="en-US" sz="40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/>
              <a:t>Purpose - Support CEO in boosting revenue &amp; improving product            		performance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/>
              <a:t>Method - SQL queries + data visualization + analytics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729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07CEE42-998C-2F47-02A2-68D699DE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0DE871-1774-631D-EA9F-2CF914263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</a:t>
            </a:r>
            <a:r>
              <a:rPr lang="en-US" sz="3600" dirty="0"/>
              <a:t>Identify top revenue-generating products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/>
              <a:t>Analyze time of day with peak sales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/>
              <a:t> Explore sales trends across products &amp; time intervals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600" dirty="0"/>
              <a:t> Provide recommendations for improved sales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5480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C3CBB0-4062-D86F-9D26-95AE46686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7282"/>
            <a:ext cx="10515600" cy="1532067"/>
          </a:xfrm>
        </p:spPr>
        <p:txBody>
          <a:bodyPr>
            <a:normAutofit/>
          </a:bodyPr>
          <a:lstStyle/>
          <a:p>
            <a:pPr algn="ctr"/>
            <a:r>
              <a:rPr lang="en-US" u="sng" dirty="0"/>
              <a:t>REVENUE BY Product</a:t>
            </a:r>
            <a:br>
              <a:rPr lang="en-US" u="sng" dirty="0"/>
            </a:br>
            <a:r>
              <a:rPr lang="en-US" u="sng" dirty="0"/>
              <a:t>TOP REVENUE BY PRODUCT CATEGORY</a:t>
            </a:r>
            <a:br>
              <a:rPr lang="en-US" dirty="0"/>
            </a:br>
            <a:endParaRPr lang="en-US" u="sng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ECF0ADE-E303-DC8B-6C71-3C12E46F4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1" y="1825625"/>
            <a:ext cx="11027229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	</a:t>
            </a:r>
          </a:p>
          <a:p>
            <a:pPr marL="0" indent="0">
              <a:buNone/>
            </a:pPr>
            <a:r>
              <a:rPr lang="en-US" sz="1600" dirty="0"/>
              <a:t>• Coffee: R176,629</a:t>
            </a:r>
          </a:p>
          <a:p>
            <a:pPr marL="0" indent="0">
              <a:buNone/>
            </a:pPr>
            <a:r>
              <a:rPr lang="en-US" sz="1600" dirty="0"/>
              <a:t>• Tea: R128,035</a:t>
            </a:r>
          </a:p>
          <a:p>
            <a:pPr marL="0" indent="0">
              <a:buNone/>
            </a:pPr>
            <a:r>
              <a:rPr lang="en-US" sz="1600" dirty="0"/>
              <a:t>• Bakery: R80,964</a:t>
            </a:r>
          </a:p>
          <a:p>
            <a:r>
              <a:rPr lang="en-US" sz="1600" dirty="0"/>
              <a:t>Lowest: Packaged</a:t>
            </a:r>
          </a:p>
          <a:p>
            <a:pPr marL="0" indent="0">
              <a:buNone/>
            </a:pPr>
            <a:r>
              <a:rPr lang="en-US" sz="1600" dirty="0"/>
              <a:t> Chocolate R4,408 &amp; </a:t>
            </a:r>
          </a:p>
          <a:p>
            <a:pPr marL="0" indent="0">
              <a:buNone/>
            </a:pPr>
            <a:r>
              <a:rPr lang="en-US" sz="1600" dirty="0" err="1"/>
              <a:t>Flavours</a:t>
            </a:r>
            <a:r>
              <a:rPr lang="en-US" sz="1600" dirty="0"/>
              <a:t> R5,432</a:t>
            </a: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9A4FBF2-8214-1C56-56E2-C1516C4B2B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42759704"/>
              </p:ext>
            </p:extLst>
          </p:nvPr>
        </p:nvGraphicFramePr>
        <p:xfrm>
          <a:off x="2676227" y="1825625"/>
          <a:ext cx="9357360" cy="4083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603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DE53C4E-7D24-FE56-8D9E-ED4277012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u="sng" dirty="0"/>
              <a:t>SALES TRENDS</a:t>
            </a:r>
            <a:br>
              <a:rPr lang="en-US" u="sng" dirty="0"/>
            </a:br>
            <a:r>
              <a:rPr lang="en-US" u="sng" dirty="0"/>
              <a:t>REVENUE GROWTH BY MONTH NAME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A870B58-E39C-9ED0-6B13-60C9715B04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1176" y="1825625"/>
            <a:ext cx="1081262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• Jan: R82,783</a:t>
            </a:r>
          </a:p>
          <a:p>
            <a:pPr marL="0" indent="0">
              <a:buNone/>
            </a:pPr>
            <a:r>
              <a:rPr lang="en-US" sz="1600" dirty="0"/>
              <a:t>• Feb: R77,132</a:t>
            </a:r>
          </a:p>
          <a:p>
            <a:pPr marL="0" indent="0">
              <a:buNone/>
            </a:pPr>
            <a:r>
              <a:rPr lang="en-US" sz="1600" dirty="0"/>
              <a:t>• Mar: R100,037</a:t>
            </a:r>
          </a:p>
          <a:p>
            <a:pPr marL="0" indent="0">
              <a:buNone/>
            </a:pPr>
            <a:r>
              <a:rPr lang="en-US" sz="1600" dirty="0"/>
              <a:t>• Apr: R120,201</a:t>
            </a:r>
          </a:p>
          <a:p>
            <a:pPr marL="0" indent="0">
              <a:buNone/>
            </a:pPr>
            <a:r>
              <a:rPr lang="en-US" sz="1600" dirty="0"/>
              <a:t>• May: R158,173</a:t>
            </a:r>
          </a:p>
          <a:p>
            <a:pPr marL="0" indent="0">
              <a:buNone/>
            </a:pPr>
            <a:r>
              <a:rPr lang="en-US" sz="1600" dirty="0"/>
              <a:t>• Jun: R167,933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/>
              <a:t>Insight: Strong growth</a:t>
            </a:r>
          </a:p>
          <a:p>
            <a:pPr marL="0" indent="0">
              <a:buNone/>
            </a:pPr>
            <a:r>
              <a:rPr lang="en-US" sz="1600" dirty="0"/>
              <a:t> trend from Jan to Jun</a:t>
            </a: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ACF5F31-944B-70C9-438E-A8FCC007852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5843743"/>
              </p:ext>
            </p:extLst>
          </p:nvPr>
        </p:nvGraphicFramePr>
        <p:xfrm>
          <a:off x="2876222" y="1825625"/>
          <a:ext cx="8869463" cy="4320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3524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C6D0E5B-C98D-0FB7-7DE6-B62E5F5F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307"/>
            <a:ext cx="10515600" cy="1597382"/>
          </a:xfrm>
        </p:spPr>
        <p:txBody>
          <a:bodyPr>
            <a:normAutofit/>
          </a:bodyPr>
          <a:lstStyle/>
          <a:p>
            <a:pPr algn="ctr"/>
            <a:r>
              <a:rPr lang="en-US" u="sng" dirty="0"/>
              <a:t>TIME OF DAY ANALYSIS</a:t>
            </a:r>
            <a:br>
              <a:rPr lang="en-US" u="sng" dirty="0"/>
            </a:br>
            <a:r>
              <a:rPr lang="en-US" u="sng" dirty="0"/>
              <a:t>REVENUE DISTRIBUTION DAY CLASSIFICATION &amp; TIME BUCKET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D05F322-F06D-6979-37E1-D50FD47CE8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829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• </a:t>
            </a:r>
            <a:r>
              <a:rPr lang="en-US" sz="1600" dirty="0"/>
              <a:t>Morning: R391,286---- Peak sales</a:t>
            </a:r>
          </a:p>
          <a:p>
            <a:pPr marL="0" indent="0">
              <a:buNone/>
            </a:pPr>
            <a:r>
              <a:rPr lang="en-US" sz="1600" dirty="0"/>
              <a:t>• Afternoon: R165,903</a:t>
            </a:r>
          </a:p>
          <a:p>
            <a:pPr marL="0" indent="0">
              <a:buNone/>
            </a:pPr>
            <a:r>
              <a:rPr lang="en-US" sz="1600" dirty="0"/>
              <a:t>• Evening: R146,069</a:t>
            </a:r>
          </a:p>
          <a:p>
            <a:pPr marL="0" indent="0">
              <a:buNone/>
            </a:pPr>
            <a:r>
              <a:rPr lang="en-US" sz="1600" dirty="0"/>
              <a:t>• Night: R3,001------- very low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Insight: Weekdays </a:t>
            </a:r>
            <a:r>
              <a:rPr lang="en-US" sz="1600" dirty="0" err="1"/>
              <a:t>dominate,but</a:t>
            </a:r>
            <a:r>
              <a:rPr lang="en-US" sz="1600" dirty="0"/>
              <a:t> weekend</a:t>
            </a:r>
          </a:p>
          <a:p>
            <a:pPr marL="0" indent="0">
              <a:buNone/>
            </a:pPr>
            <a:r>
              <a:rPr lang="en-US" sz="1600" dirty="0"/>
              <a:t> also significant in mornings</a:t>
            </a:r>
          </a:p>
          <a:p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DF959666-8803-E3CB-7C56-0416819DA4D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27422600"/>
              </p:ext>
            </p:extLst>
          </p:nvPr>
        </p:nvGraphicFramePr>
        <p:xfrm>
          <a:off x="3536302" y="1825625"/>
          <a:ext cx="8655698" cy="4189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43657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11DECBF-4F64-D72E-F2A3-7231BD52E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KEY </a:t>
            </a:r>
            <a:r>
              <a:rPr lang="en-US" u="sng" dirty="0">
                <a:latin typeface="Tw Cen MT" panose="020B0602020104020603" pitchFamily="34" charset="0"/>
              </a:rPr>
              <a:t>FINDINS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D33A81C-335E-1401-DCCF-B411BB65A1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6709"/>
            <a:ext cx="10515600" cy="4068148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Coffee &amp; Tea are top revenue drivers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Morning hours = strongest sales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Sales increasing monthly (growth trend)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Certain products underperform (chocolates, </a:t>
            </a:r>
            <a:r>
              <a:rPr lang="en-US" sz="3600" dirty="0" err="1">
                <a:latin typeface="Tw Cen MT" panose="020B0602020104020603" pitchFamily="34" charset="0"/>
              </a:rPr>
              <a:t>flavours</a:t>
            </a:r>
            <a:r>
              <a:rPr lang="en-US" sz="3600" dirty="0">
                <a:latin typeface="Tw Cen MT" panose="020B0602020104020603" pitchFamily="34" charset="0"/>
              </a:rPr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786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98A5F1-77A3-8DD0-1046-120701E5B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RECOMMENDATIONS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8E4571E-7993-014E-613F-1E5F36044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</a:t>
            </a:r>
            <a:r>
              <a:rPr lang="en-US" sz="3600" dirty="0"/>
              <a:t>Promote high-selling products with bundles/discounts</a:t>
            </a:r>
          </a:p>
          <a:p>
            <a:r>
              <a:rPr lang="en-US" sz="3600" dirty="0"/>
              <a:t> Encourage purchases during afternoons/evenings</a:t>
            </a:r>
          </a:p>
          <a:p>
            <a:r>
              <a:rPr lang="en-US" sz="3600" dirty="0"/>
              <a:t> Introduce seasonal specials to sustain growth</a:t>
            </a:r>
          </a:p>
          <a:p>
            <a:r>
              <a:rPr lang="en-US" sz="3600" dirty="0"/>
              <a:t> Improve marketing for underperforming products</a:t>
            </a:r>
          </a:p>
          <a:p>
            <a:r>
              <a:rPr lang="en-US" sz="3600" dirty="0"/>
              <a:t> Implement loyalty rewards for weekday mornings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373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9159AC8-EEE9-F547-4072-695EF33D4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CONCLUSION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EE5DEE0-A1E6-98D7-64AC-E3E18136D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Data reveals clear growth opportunities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Focus on bestsellers (Coffee &amp; Tea)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Leverage peak hours (mornings)</a:t>
            </a:r>
          </a:p>
          <a:p>
            <a:pPr marL="0" indent="0">
              <a:buNone/>
            </a:pPr>
            <a:r>
              <a:rPr lang="en-US" sz="3600" dirty="0">
                <a:latin typeface="Tw Cen MT" panose="020B0602020104020603" pitchFamily="34" charset="0"/>
              </a:rPr>
              <a:t>• Maintain momentum from monthly sales growth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u="sng" dirty="0"/>
              <a:t>Q&amp;A</a:t>
            </a:r>
            <a:endParaRPr lang="en-US" dirty="0"/>
          </a:p>
          <a:p>
            <a:r>
              <a:rPr lang="en-US" sz="3600" dirty="0">
                <a:latin typeface="Tw Cen MT" panose="020B0602020104020603" pitchFamily="34" charset="0"/>
              </a:rPr>
              <a:t>Thank you for your attention!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98171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25</TotalTime>
  <Words>339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Gill Sans MT</vt:lpstr>
      <vt:lpstr>Tw Cen MT</vt:lpstr>
      <vt:lpstr>Wingdings</vt:lpstr>
      <vt:lpstr>Gallery</vt:lpstr>
      <vt:lpstr>PowerPoint Presentation</vt:lpstr>
      <vt:lpstr>INTRODUCTION</vt:lpstr>
      <vt:lpstr>OBJECTIVES</vt:lpstr>
      <vt:lpstr>REVENUE BY Product TOP REVENUE BY PRODUCT CATEGORY </vt:lpstr>
      <vt:lpstr>SALES TRENDS REVENUE GROWTH BY MONTH NAME</vt:lpstr>
      <vt:lpstr>TIME OF DAY ANALYSIS REVENUE DISTRIBUTION DAY CLASSIFICATION &amp; TIME BUCKET</vt:lpstr>
      <vt:lpstr>KEY FINDINS</vt:lpstr>
      <vt:lpstr>RECOMMENDATIONS</vt:lpstr>
      <vt:lpstr>CONCLUSION</vt:lpstr>
    </vt:vector>
  </TitlesOfParts>
  <Company>Johannesburg Water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Vinoliah Makamu</dc:creator>
  <cp:lastModifiedBy>Vinoliah Makamu</cp:lastModifiedBy>
  <cp:revision>2</cp:revision>
  <dcterms:created xsi:type="dcterms:W3CDTF">2025-08-28T06:55:25Z</dcterms:created>
  <dcterms:modified xsi:type="dcterms:W3CDTF">2025-08-28T10:23:26Z</dcterms:modified>
</cp:coreProperties>
</file>

<file path=docProps/thumbnail.jpeg>
</file>